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0" r:id="rId5"/>
    <p:sldId id="263" r:id="rId6"/>
    <p:sldId id="261" r:id="rId7"/>
    <p:sldId id="264" r:id="rId8"/>
    <p:sldId id="304" r:id="rId9"/>
    <p:sldId id="265" r:id="rId10"/>
    <p:sldId id="266" r:id="rId11"/>
    <p:sldId id="267" r:id="rId12"/>
    <p:sldId id="335" r:id="rId13"/>
    <p:sldId id="334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1" r:id="rId23"/>
    <p:sldId id="306" r:id="rId24"/>
    <p:sldId id="278" r:id="rId25"/>
    <p:sldId id="280" r:id="rId26"/>
    <p:sldId id="284" r:id="rId27"/>
    <p:sldId id="285" r:id="rId28"/>
    <p:sldId id="336" r:id="rId29"/>
    <p:sldId id="337" r:id="rId30"/>
    <p:sldId id="288" r:id="rId31"/>
    <p:sldId id="290" r:id="rId32"/>
    <p:sldId id="291" r:id="rId33"/>
    <p:sldId id="292" r:id="rId34"/>
    <p:sldId id="338" r:id="rId35"/>
    <p:sldId id="293" r:id="rId36"/>
    <p:sldId id="294" r:id="rId37"/>
    <p:sldId id="296" r:id="rId38"/>
    <p:sldId id="298" r:id="rId39"/>
    <p:sldId id="297" r:id="rId40"/>
    <p:sldId id="343" r:id="rId41"/>
    <p:sldId id="339" r:id="rId42"/>
    <p:sldId id="299" r:id="rId43"/>
    <p:sldId id="300" r:id="rId44"/>
    <p:sldId id="301" r:id="rId45"/>
    <p:sldId id="342" r:id="rId46"/>
    <p:sldId id="344" r:id="rId47"/>
    <p:sldId id="328" r:id="rId48"/>
    <p:sldId id="327" r:id="rId49"/>
    <p:sldId id="329" r:id="rId5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28FA91F-0CF6-4211-8AE9-6D58B34117B1}" type="datetimeFigureOut">
              <a:rPr lang="he-IL" smtClean="0"/>
              <a:pPr/>
              <a:t>כ"ג/ניסן/תשע"ו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3E8BF2F-B104-4F3D-BEF2-80BCF224F3E4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28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D4CECB-1B57-4828-81E5-5B667E58A2CD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12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0EA2C2-FDE7-461B-8EDA-CDB5169861F7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143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EAECD-1883-4631-82DB-D389B29CD655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24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D87D9-FCBF-4A68-86B0-8A60C4671F60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0715A-85A4-4A09-AC53-6A749F9557F9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8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5992BD-CF35-4224-92FF-7006FD4C09F9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85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8B47C-A816-4B99-8BC7-E1A1AAA7D0B7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01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9A559-2A5E-4C41-B102-E8550B9CCCEA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71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27FD3F-8DA9-47EA-A40F-5EA1E6683E16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073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753A1-38A8-41E0-85B2-2C229BDD7627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76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52C2A-8A7E-4796-B577-E18D4B1F8801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92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E6C216A3-D5DA-4BC2-AD62-AC49443A4265}" type="datetime8">
              <a:rPr lang="he-IL" smtClean="0"/>
              <a:pPr/>
              <a:t>01 מאי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303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akevdp/losing-your-loops-fast-numerical-computing-with-numpy-pycon-2015" TargetMode="External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ython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pulation_genetic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data/numexp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ipy.org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thub.com/yoavram/PyConIL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://stanford.edu/~mwaskom/software/seaborn" TargetMode="External"/><Relationship Id="rId4" Type="http://schemas.openxmlformats.org/officeDocument/2006/relationships/hyperlink" Target="pandas.pydata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avram/PyConIL2016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ipyparallel.readthedocs.org/" TargetMode="External"/><Relationship Id="rId2" Type="http://schemas.openxmlformats.org/officeDocument/2006/relationships/hyperlink" Target="http://numba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oavram/PyConIL2016/" TargetMode="External"/><Relationship Id="rId4" Type="http://schemas.openxmlformats.org/officeDocument/2006/relationships/hyperlink" Target="https://github.com/ipython/ipywidget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to Study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Evolution </a:t>
            </a:r>
            <a: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03244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PyCon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 Israel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381328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</a:t>
            </a:r>
            <a:r>
              <a:rPr lang="en-US" b="1" dirty="0" smtClean="0"/>
              <a:t>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1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take over the population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98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dirty="0"/>
              <a:t>fundamental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N-dimensional arrays</a:t>
            </a:r>
            <a:endParaRPr lang="en-US" dirty="0"/>
          </a:p>
          <a:p>
            <a:pPr algn="l" rtl="0"/>
            <a:r>
              <a:rPr lang="en-US" b="1" dirty="0" smtClean="0"/>
              <a:t>Random </a:t>
            </a:r>
            <a:r>
              <a:rPr lang="en-US" b="1" dirty="0"/>
              <a:t>number </a:t>
            </a:r>
            <a:r>
              <a:rPr lang="en-US" b="1" dirty="0" smtClean="0"/>
              <a:t>generators</a:t>
            </a:r>
          </a:p>
          <a:p>
            <a:pPr algn="l" rtl="0"/>
            <a:r>
              <a:rPr lang="en-US" dirty="0"/>
              <a:t>Array </a:t>
            </a:r>
            <a:r>
              <a:rPr lang="en-US" dirty="0" smtClean="0"/>
              <a:t>functions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Broadcasting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12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13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8182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8182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 smtClean="0"/>
              <a:t>PhD in </a:t>
            </a:r>
            <a:r>
              <a:rPr lang="en-GB" b="1" dirty="0"/>
              <a:t>Evolutionary </a:t>
            </a:r>
            <a:r>
              <a:rPr lang="en-GB" b="1" dirty="0" smtClean="0"/>
              <a:t>Theory </a:t>
            </a:r>
            <a:r>
              <a:rPr lang="en-GB" dirty="0" smtClean="0"/>
              <a:t>at TAU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Python 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&amp; 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7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22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 smtClean="0"/>
              <a:t>compiler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</a:t>
            </a:r>
            <a:r>
              <a:rPr lang="en-US" sz="3600" dirty="0" smtClean="0"/>
              <a:t>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Makes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writing C extensions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for Python as easy as Python itself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23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24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25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80831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  <a:endParaRPr lang="en-GB" sz="28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5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5229200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467544" y="3717032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686800" cy="496855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endParaRPr lang="en-GB" sz="28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da-DK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[False, True, False, ..., False, False]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solidFill>
                <a:schemeClr val="accent6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0.195</a:t>
            </a:r>
            <a:endParaRPr lang="he-IL" sz="2800" i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%%</a:t>
            </a: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</a:t>
            </a:r>
            <a:endParaRPr lang="en-GB" sz="28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Theoretical Evolution</a:t>
            </a:r>
            <a:br>
              <a:rPr lang="en-US" b="1" dirty="0" smtClean="0"/>
            </a:br>
            <a:r>
              <a:rPr lang="en-US" sz="3100" dirty="0" smtClean="0"/>
              <a:t>Formally: </a:t>
            </a:r>
            <a:r>
              <a:rPr lang="en-GB" sz="3100" b="1" dirty="0" smtClean="0"/>
              <a:t>Population genetics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The main forces of evolution:</a:t>
            </a:r>
          </a:p>
          <a:p>
            <a:pPr lvl="1" algn="l" rtl="0"/>
            <a:r>
              <a:rPr lang="en-US" b="1" dirty="0" smtClean="0"/>
              <a:t>Natural selection</a:t>
            </a:r>
          </a:p>
          <a:p>
            <a:pPr lvl="1" algn="l" rtl="0"/>
            <a:r>
              <a:rPr lang="en-US" b="1" dirty="0" smtClean="0"/>
              <a:t>Random genetic drift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 flow &amp; recombination 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Mutation</a:t>
            </a:r>
          </a:p>
          <a:p>
            <a:pPr algn="l" rtl="0"/>
            <a:r>
              <a:rPr lang="en-US" dirty="0" smtClean="0"/>
              <a:t>Focus on </a:t>
            </a:r>
            <a:r>
              <a:rPr lang="en-US" b="1" dirty="0" smtClean="0"/>
              <a:t>adaptation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speciation, population subdivision, and population structure</a:t>
            </a:r>
            <a:endParaRPr lang="he-I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10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24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30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631631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5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32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229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2780928"/>
            <a:ext cx="8136904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array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([[False,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...,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True,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True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False],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]],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</a:t>
            </a:r>
            <a:r>
              <a:rPr lang="en-GB" sz="2400" b="1" dirty="0" err="1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dtype</a:t>
            </a:r>
            <a:r>
              <a:rPr lang="en-GB" sz="2400" b="1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=bool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)</a:t>
            </a:r>
            <a:endParaRPr lang="en-GB" sz="2400" b="1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73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6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4269038" y="2617381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8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45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1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46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2"/>
              </a:rPr>
              <a:t>github.com/</a:t>
            </a:r>
            <a:r>
              <a:rPr lang="en-GB" sz="2200" dirty="0" err="1" smtClean="0">
                <a:hlinkClick r:id="rId2"/>
              </a:rPr>
              <a:t>yoavram</a:t>
            </a:r>
            <a:r>
              <a:rPr lang="en-GB" sz="2200" dirty="0" smtClean="0">
                <a:hlinkClick r:id="rId2"/>
              </a:rPr>
              <a:t>/PyConIL2016</a:t>
            </a:r>
            <a:endParaRPr lang="he-IL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Finding the expected </a:t>
            </a:r>
            <a:r>
              <a:rPr lang="en-US" sz="2800" b="1" dirty="0" smtClean="0"/>
              <a:t>fixation time</a:t>
            </a:r>
            <a:r>
              <a:rPr lang="en-US" sz="2800" dirty="0" smtClean="0"/>
              <a:t>:</a:t>
            </a:r>
          </a:p>
          <a:p>
            <a:pPr marL="0" indent="0" algn="l" rtl="0">
              <a:buNone/>
            </a:pPr>
            <a:r>
              <a:rPr lang="en-US" sz="2800" b="1" dirty="0" err="1" smtClean="0">
                <a:hlinkClick r:id="rId3"/>
              </a:rPr>
              <a:t>SciPy</a:t>
            </a:r>
            <a:r>
              <a:rPr lang="en-US" sz="2800" dirty="0" smtClean="0">
                <a:hlinkClick r:id="rId3"/>
              </a:rPr>
              <a:t> </a:t>
            </a:r>
            <a:r>
              <a:rPr lang="en-US" sz="2800" dirty="0" smtClean="0"/>
              <a:t>for numerical integration, </a:t>
            </a:r>
            <a:r>
              <a:rPr lang="en-US" sz="2800" b="1" dirty="0" smtClean="0">
                <a:hlinkClick r:id="rId4" action="ppaction://hlinkfile"/>
              </a:rPr>
              <a:t>Pandas</a:t>
            </a:r>
            <a:r>
              <a:rPr lang="en-US" sz="2800" dirty="0" smtClean="0">
                <a:hlinkClick r:id="rId4" action="ppaction://hlinkfile"/>
              </a:rPr>
              <a:t> </a:t>
            </a:r>
            <a:r>
              <a:rPr lang="en-US" sz="2800" dirty="0" smtClean="0"/>
              <a:t>and </a:t>
            </a:r>
            <a:r>
              <a:rPr lang="en-US" sz="2800" b="1" dirty="0" err="1">
                <a:hlinkClick r:id="rId5"/>
              </a:rPr>
              <a:t>Seaborn</a:t>
            </a:r>
            <a:r>
              <a:rPr lang="en-US" sz="2800" dirty="0">
                <a:hlinkClick r:id="rId5"/>
              </a:rPr>
              <a:t> </a:t>
            </a:r>
            <a:r>
              <a:rPr lang="en-US" sz="2800" dirty="0" smtClean="0"/>
              <a:t>for statistical analysis and visualization.</a:t>
            </a:r>
            <a:endParaRPr lang="en-US" sz="28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98"/>
          <a:stretch/>
        </p:blipFill>
        <p:spPr bwMode="auto">
          <a:xfrm>
            <a:off x="134842" y="3429000"/>
            <a:ext cx="447593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366" y="3484734"/>
            <a:ext cx="4513334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8430" y="3140968"/>
            <a:ext cx="408007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Rectangle 2"/>
          <p:cNvSpPr/>
          <p:nvPr/>
        </p:nvSpPr>
        <p:spPr>
          <a:xfrm>
            <a:off x="8803704" y="3484734"/>
            <a:ext cx="448816" cy="2752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99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</a:t>
            </a:r>
            <a:r>
              <a:rPr lang="en-US" sz="2800" dirty="0" smtClean="0"/>
              <a:t>ulti-type </a:t>
            </a:r>
            <a:r>
              <a:rPr lang="en-US" sz="2800" dirty="0" smtClean="0"/>
              <a:t>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45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err="1" smtClean="0">
                <a:hlinkClick r:id="rId2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3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48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</a:t>
            </a:r>
            <a:r>
              <a:rPr lang="en-US" sz="3600" b="1" dirty="0"/>
              <a:t>D</a:t>
            </a:r>
            <a:r>
              <a:rPr lang="en-US" sz="3600" b="1" dirty="0" smtClean="0"/>
              <a:t>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5"/>
              </a:rPr>
              <a:t>github.com/</a:t>
            </a:r>
            <a:r>
              <a:rPr lang="en-GB" sz="2200" dirty="0" err="1" smtClean="0">
                <a:hlinkClick r:id="rId5"/>
              </a:rPr>
              <a:t>yoavram</a:t>
            </a:r>
            <a:r>
              <a:rPr lang="en-GB" sz="2200" dirty="0" smtClean="0">
                <a:hlinkClick r:id="rId5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224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Presentation,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notebook, and more at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/PyConIL2016</a:t>
            </a: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5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6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0" y="62373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</a:t>
            </a:r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</a:t>
            </a:r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7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</a:t>
            </a:r>
            <a:r>
              <a:rPr lang="en-US" b="1" dirty="0" smtClean="0"/>
              <a:t>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1259" t="-19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1814</Words>
  <Application>Microsoft Office PowerPoint</Application>
  <PresentationFormat>On-screen Show (4:3)</PresentationFormat>
  <Paragraphs>443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How to Study Evolution  Using Scientific Python</vt:lpstr>
      <vt:lpstr>Who I am</vt:lpstr>
      <vt:lpstr>Theoretical Evolution Formally: Population genetics</vt:lpstr>
      <vt:lpstr>Evolution</vt:lpstr>
      <vt:lpstr>Natural Selection</vt:lpstr>
      <vt:lpstr>Random Genetic Drift</vt:lpstr>
      <vt:lpstr>Wright-Fisher Model</vt:lpstr>
      <vt:lpstr>Wright-Fisher Model</vt:lpstr>
      <vt:lpstr>Wright-Fisher Model</vt:lpstr>
      <vt:lpstr>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Fixation probability as a function of N</vt:lpstr>
      <vt:lpstr>Plotting with matplotlib</vt:lpstr>
      <vt:lpstr>Approximation</vt:lpstr>
      <vt:lpstr>kimura works on arrays out-of-the-box</vt:lpstr>
      <vt:lpstr>Numexpr</vt:lpstr>
      <vt:lpstr>Plotting with matplotlib</vt:lpstr>
      <vt:lpstr>Dig Deeper Online Jupyter notebook: github.com/yoavram/PyConIL2016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Evolution Using Scientific Python</dc:title>
  <dc:creator>Yoav Ram</dc:creator>
  <cp:lastModifiedBy>Yoav Ram</cp:lastModifiedBy>
  <cp:revision>99</cp:revision>
  <dcterms:created xsi:type="dcterms:W3CDTF">2016-04-26T15:04:11Z</dcterms:created>
  <dcterms:modified xsi:type="dcterms:W3CDTF">2016-05-01T05:00:31Z</dcterms:modified>
</cp:coreProperties>
</file>